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68" r:id="rId16"/>
    <p:sldId id="269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yllis Hughes" initials="PH" lastIdx="2" clrIdx="0">
    <p:extLst>
      <p:ext uri="{19B8F6BF-5375-455C-9EA6-DF929625EA0E}">
        <p15:presenceInfo xmlns:p15="http://schemas.microsoft.com/office/powerpoint/2012/main" userId="7f8104c02c0f60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10T17:31:42.80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1" dt="2022-08-10T17:31:46.468" idx="2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A5B3-AF60-CA59-82E6-A02D528C8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BBBA9F-E9C6-E234-31F6-A2B8B7D65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5BF2E-7634-BD70-9225-72E85D7F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E380-B502-6F5D-8237-F9BE049C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86CE-737A-7BD2-E346-10C7E9EE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0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4FC4-4ECF-20A7-1A03-1CC64ED5F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05992-1F3F-8093-4A1B-FA63024BE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99AEB-2F02-E4B4-BE1A-B03E7CE4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2A9FC-F550-1555-0E49-62741B17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21DE2-99D0-4301-9B51-08BC1761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3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675CC-0FF2-4D4D-1C6D-93FE695CA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B969B-86B0-0224-8EEC-5A48AE3A8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F6FD-51DD-678D-1B0D-BD7E04D0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5DA82-7588-AE4A-2EA2-4DA53220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B330-2023-7619-B665-1315513B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D80C-7238-1F06-CA66-22B3A602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68AE-97B1-92CA-2ED2-33E0E1725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34D27-795D-7EF8-A382-170AB644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684D9-E250-44C0-D9A7-08F18BD5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40DB-F8B5-5A6D-EB90-A3154E5D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5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F9C4-1AFC-2926-B1B2-563CAEDC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356AB-3548-8F5F-F616-58868720D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57989-0D6A-1430-D02E-DD34DC23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259A4-484E-E291-20B6-72F4AE91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D65E-F331-C92A-7CD5-C8DD1420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9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A26F-C8D2-3226-C3ED-933E02F9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D52A1-4483-BB10-492B-A894A214C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BD69-F11F-4682-5D4B-EE7EBA64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BB2D8-7F20-72CE-04DE-DC581A25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5AC8F-3C75-B7BD-D5EC-59A1F01E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A7B21-F01B-341A-19EE-7C94153E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BFDF-3C06-CBA0-6157-91153510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FAB10-0387-EF3F-06D0-2EEFA8FB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4065A-B12B-95ED-C092-FC7842170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A6A67-CE4F-FA7A-A711-D20E3E766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3870E-6CE4-0B74-60F4-B21CAEE0C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AB5F9-7BA7-709D-B27C-BFCEEE1B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3119A-C53C-58DA-2E26-E71A5AA7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24AA8-43F8-9BC9-C50B-283C198F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5491-AF74-B9B3-6F4C-94F22160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7998C-113F-272B-AA1B-1A4ADCCF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6F512-89CB-0E94-2E81-95693FA6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16052-84B4-BB1B-A1B1-0B11F1A0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9F988-6974-1B95-17EA-F3ED69C5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09F5D-5B96-FD03-F4D0-9D108BDC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42B36-E408-B8D5-9EC2-36B8E64FF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987C-8253-A4C2-6C0C-B8B8BAB5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D772-A260-48FA-6911-660D42505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8E93B-E783-2AE3-0C55-02163B1BF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6EE3-265E-B92C-168B-89EF1897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DA507-017D-501A-72A7-8162A19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C10F7-7A90-3100-EB5A-70A283F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A8DF-6FC1-75A7-C249-F26EBA7E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2D9A-5B73-D726-867E-DF313F93A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E705F-2A3E-FF60-6939-42B3E9D23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9809B-88F3-C1BF-966A-3FD58FA0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887C0-456E-F238-A04C-C24729C5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2BF42-6E16-4A77-4E75-F8F047DE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5F2007-F035-1764-6932-828C8EB3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11F51-992C-89A7-EC58-A84D14ACA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AFFD-1351-B59B-2B25-80C5A5589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415FF-A74A-45A2-994D-704B18E41BA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FEA2-2B18-F785-6AB7-AB65A9785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877F7-4241-78BC-F765-AF6CCDF78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F44D1-56AE-4765-B3E0-52D60D27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824F-DE18-DFAD-8B2C-DC0582814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565" y="3091916"/>
            <a:ext cx="8671034" cy="1300655"/>
          </a:xfrm>
        </p:spPr>
        <p:txBody>
          <a:bodyPr/>
          <a:lstStyle/>
          <a:p>
            <a:r>
              <a:rPr lang="en-US" b="1" dirty="0"/>
              <a:t>DNA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4226D-CAE5-0E45-5FC7-1EF45A7B2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082" y="4693991"/>
            <a:ext cx="9144000" cy="1076188"/>
          </a:xfrm>
        </p:spPr>
        <p:txBody>
          <a:bodyPr>
            <a:normAutofit/>
          </a:bodyPr>
          <a:lstStyle/>
          <a:p>
            <a:r>
              <a:rPr lang="en-US" sz="5400" dirty="0"/>
              <a:t>August 13,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7CBA1-5797-618B-61DB-7B6281A5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2" y="828627"/>
            <a:ext cx="2112579" cy="2112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26BD90-2126-8F1C-9D02-DB6B24609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10" y="828627"/>
            <a:ext cx="2112579" cy="21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C7E24-7F9F-CEA1-1736-484BBD639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8" y="472965"/>
            <a:ext cx="11301671" cy="61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C0B18-4C9B-C954-AC1D-9C65E0F7B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88984"/>
            <a:ext cx="11319642" cy="64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BBF6DF-79C1-87C6-79BC-0E37FB853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5" y="501045"/>
            <a:ext cx="10909739" cy="6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07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E20D0D-B6F8-CF34-A1D0-A1617A328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7" y="551793"/>
            <a:ext cx="11536385" cy="5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C48ED9-E75A-D692-C854-A9395DE1A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6" y="513943"/>
            <a:ext cx="9945488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6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A307B8-5585-342D-9992-DF4614F1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3" y="336940"/>
            <a:ext cx="11660653" cy="61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6C1B-91F0-3714-3FBD-61F0D465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1" y="371047"/>
            <a:ext cx="11584017" cy="62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3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20B697-7D86-AE0D-6C95-EF4C5753A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" y="242443"/>
            <a:ext cx="11917438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0EB62F-7E38-8C64-7188-BAA8AFF49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486" y="-513666"/>
            <a:ext cx="11822175" cy="788533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05529FE-5645-B70F-B63E-ECECAB7AB288}"/>
              </a:ext>
            </a:extLst>
          </p:cNvPr>
          <p:cNvSpPr/>
          <p:nvPr/>
        </p:nvSpPr>
        <p:spPr>
          <a:xfrm flipV="1">
            <a:off x="3129331" y="5866616"/>
            <a:ext cx="812800" cy="24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442EA6A-8467-161A-AD44-A12A0C27288F}"/>
              </a:ext>
            </a:extLst>
          </p:cNvPr>
          <p:cNvSpPr/>
          <p:nvPr/>
        </p:nvSpPr>
        <p:spPr>
          <a:xfrm>
            <a:off x="3135086" y="6611258"/>
            <a:ext cx="1204686" cy="24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2020FE-E3DC-AD8F-DDDB-77F506980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8" y="309127"/>
            <a:ext cx="11412543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D9C4CD-02E5-EEB6-163F-622DB5DEF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81291"/>
              </p:ext>
            </p:extLst>
          </p:nvPr>
        </p:nvGraphicFramePr>
        <p:xfrm>
          <a:off x="588579" y="206653"/>
          <a:ext cx="11014842" cy="624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879">
                  <a:extLst>
                    <a:ext uri="{9D8B030D-6E8A-4147-A177-3AD203B41FA5}">
                      <a16:colId xmlns:a16="http://schemas.microsoft.com/office/drawing/2014/main" val="1949579420"/>
                    </a:ext>
                  </a:extLst>
                </a:gridCol>
                <a:gridCol w="2293700">
                  <a:extLst>
                    <a:ext uri="{9D8B030D-6E8A-4147-A177-3AD203B41FA5}">
                      <a16:colId xmlns:a16="http://schemas.microsoft.com/office/drawing/2014/main" val="1582314443"/>
                    </a:ext>
                  </a:extLst>
                </a:gridCol>
                <a:gridCol w="2321849">
                  <a:extLst>
                    <a:ext uri="{9D8B030D-6E8A-4147-A177-3AD203B41FA5}">
                      <a16:colId xmlns:a16="http://schemas.microsoft.com/office/drawing/2014/main" val="3517490747"/>
                    </a:ext>
                  </a:extLst>
                </a:gridCol>
                <a:gridCol w="4368252">
                  <a:extLst>
                    <a:ext uri="{9D8B030D-6E8A-4147-A177-3AD203B41FA5}">
                      <a16:colId xmlns:a16="http://schemas.microsoft.com/office/drawing/2014/main" val="4244256282"/>
                    </a:ext>
                  </a:extLst>
                </a:gridCol>
                <a:gridCol w="213162">
                  <a:extLst>
                    <a:ext uri="{9D8B030D-6E8A-4147-A177-3AD203B41FA5}">
                      <a16:colId xmlns:a16="http://schemas.microsoft.com/office/drawing/2014/main" val="2827540552"/>
                    </a:ext>
                  </a:extLst>
                </a:gridCol>
              </a:tblGrid>
              <a:tr h="615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5553"/>
                  </a:ext>
                </a:extLst>
              </a:tr>
              <a:tr h="2028717">
                <a:tc>
                  <a:txBody>
                    <a:bodyPr/>
                    <a:lstStyle/>
                    <a:p>
                      <a:r>
                        <a:rPr lang="en-US" sz="2000" b="1" dirty="0"/>
                        <a:t>Autosomal DNA </a:t>
                      </a:r>
                    </a:p>
                    <a:p>
                      <a:r>
                        <a:rPr lang="en-US" sz="2000" b="1" dirty="0"/>
                        <a:t>Chromosomes </a:t>
                      </a:r>
                    </a:p>
                    <a:p>
                      <a:r>
                        <a:rPr lang="en-US" sz="2000" b="1" dirty="0"/>
                        <a:t>1 - 22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 Receive from any Ancestor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 Receive from any Ancestor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may NOT actually receive DNA from every distant ancestor in amounts large enough for matching today.  However, that is because of the random nature of recombination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96785"/>
                  </a:ext>
                </a:extLst>
              </a:tr>
              <a:tr h="982762">
                <a:tc>
                  <a:txBody>
                    <a:bodyPr/>
                    <a:lstStyle/>
                    <a:p>
                      <a:r>
                        <a:rPr lang="en-US" sz="2000" b="1" dirty="0"/>
                        <a:t>X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Receives an X only from his 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Receives an X from both mother and 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Males give their daughter their mother’s X Chromosome in its entirety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666900"/>
                  </a:ext>
                </a:extLst>
              </a:tr>
              <a:tr h="1472904">
                <a:tc>
                  <a:txBody>
                    <a:bodyPr/>
                    <a:lstStyle/>
                    <a:p>
                      <a:r>
                        <a:rPr lang="en-US" sz="2000" b="1" dirty="0"/>
                        <a:t>Y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Receive from 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Never Receive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Y Chromosome confers the male gender. Y DNA is found on the Y Chromosome and is a stretch of DNA that males share with males in the paternal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36218"/>
                  </a:ext>
                </a:extLst>
              </a:tr>
              <a:tr h="982762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mtDNA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Receive from mother’s direct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Receive from mother’s direct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 do not pass their </a:t>
                      </a:r>
                      <a:r>
                        <a:rPr lang="en-US" sz="2000" dirty="0" err="1"/>
                        <a:t>mtDNA</a:t>
                      </a:r>
                      <a:r>
                        <a:rPr lang="en-US" sz="2000" dirty="0"/>
                        <a:t> on to offspring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722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B39980-2B92-D8D1-46F7-7A645C2F7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" y="551433"/>
            <a:ext cx="10676281" cy="56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5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0DC32-2152-5C5C-EB64-CB78C2B3F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9" y="785443"/>
            <a:ext cx="11831701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3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B2CB7-5B68-D78A-C2D0-64F13B503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508254"/>
            <a:ext cx="11478311" cy="5873023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BEB027C-C9F2-8906-578B-C914A777CA88}"/>
              </a:ext>
            </a:extLst>
          </p:cNvPr>
          <p:cNvSpPr/>
          <p:nvPr/>
        </p:nvSpPr>
        <p:spPr>
          <a:xfrm>
            <a:off x="1229711" y="3972911"/>
            <a:ext cx="1040524" cy="23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2FB90DB-4094-C499-F715-D78452FEE35D}"/>
              </a:ext>
            </a:extLst>
          </p:cNvPr>
          <p:cNvSpPr/>
          <p:nvPr/>
        </p:nvSpPr>
        <p:spPr>
          <a:xfrm>
            <a:off x="1229711" y="4398579"/>
            <a:ext cx="1040524" cy="23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4469E61-19AD-74E4-5471-780A3CC9B146}"/>
              </a:ext>
            </a:extLst>
          </p:cNvPr>
          <p:cNvSpPr/>
          <p:nvPr/>
        </p:nvSpPr>
        <p:spPr>
          <a:xfrm>
            <a:off x="1229711" y="4824247"/>
            <a:ext cx="1040524" cy="23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3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D53B8-B0F4-A6B3-E940-CBB6D13DB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" y="990259"/>
            <a:ext cx="11879333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3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BB2933-6D59-6E34-179D-6E8690CC9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366285"/>
            <a:ext cx="11841227" cy="61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59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2D9081-4103-0128-F59B-94CFE90BF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" y="168941"/>
            <a:ext cx="7031420" cy="65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9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99A06-8882-81F7-EDEE-81F22F92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276406"/>
            <a:ext cx="11138310" cy="62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3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5D4AC-B542-566F-4487-0BBA08528C7A}"/>
              </a:ext>
            </a:extLst>
          </p:cNvPr>
          <p:cNvSpPr txBox="1"/>
          <p:nvPr/>
        </p:nvSpPr>
        <p:spPr>
          <a:xfrm>
            <a:off x="1040524" y="1292771"/>
            <a:ext cx="9711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Ancestry:  </a:t>
            </a:r>
            <a:r>
              <a:rPr lang="en-US" sz="7200" dirty="0" err="1"/>
              <a:t>ThruLines</a:t>
            </a:r>
            <a:endParaRPr lang="en-US" sz="7200" dirty="0"/>
          </a:p>
          <a:p>
            <a:pPr algn="ctr"/>
            <a:endParaRPr lang="en-US" sz="7200" dirty="0"/>
          </a:p>
          <a:p>
            <a:pPr algn="ctr"/>
            <a:r>
              <a:rPr lang="en-US" sz="7200" dirty="0"/>
              <a:t>Bob Dahlin</a:t>
            </a:r>
          </a:p>
        </p:txBody>
      </p:sp>
    </p:spTree>
    <p:extLst>
      <p:ext uri="{BB962C8B-B14F-4D97-AF65-F5344CB8AC3E}">
        <p14:creationId xmlns:p14="http://schemas.microsoft.com/office/powerpoint/2010/main" val="80415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6D9C4CD-02E5-EEB6-163F-622DB5DEF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886021"/>
              </p:ext>
            </p:extLst>
          </p:nvPr>
        </p:nvGraphicFramePr>
        <p:xfrm>
          <a:off x="683172" y="448759"/>
          <a:ext cx="11172497" cy="596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216">
                  <a:extLst>
                    <a:ext uri="{9D8B030D-6E8A-4147-A177-3AD203B41FA5}">
                      <a16:colId xmlns:a16="http://schemas.microsoft.com/office/drawing/2014/main" val="1949579420"/>
                    </a:ext>
                  </a:extLst>
                </a:gridCol>
                <a:gridCol w="2240799">
                  <a:extLst>
                    <a:ext uri="{9D8B030D-6E8A-4147-A177-3AD203B41FA5}">
                      <a16:colId xmlns:a16="http://schemas.microsoft.com/office/drawing/2014/main" val="1582314443"/>
                    </a:ext>
                  </a:extLst>
                </a:gridCol>
                <a:gridCol w="2423847">
                  <a:extLst>
                    <a:ext uri="{9D8B030D-6E8A-4147-A177-3AD203B41FA5}">
                      <a16:colId xmlns:a16="http://schemas.microsoft.com/office/drawing/2014/main" val="3517490747"/>
                    </a:ext>
                  </a:extLst>
                </a:gridCol>
                <a:gridCol w="2368870">
                  <a:extLst>
                    <a:ext uri="{9D8B030D-6E8A-4147-A177-3AD203B41FA5}">
                      <a16:colId xmlns:a16="http://schemas.microsoft.com/office/drawing/2014/main" val="4244256282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2827540552"/>
                    </a:ext>
                  </a:extLst>
                </a:gridCol>
              </a:tblGrid>
              <a:tr h="10602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Ancestry</a:t>
                      </a:r>
                    </a:p>
                    <a:p>
                      <a:pPr algn="ctr"/>
                      <a:r>
                        <a:rPr lang="en-US" sz="3200" dirty="0"/>
                        <a:t>20 mil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23andMe</a:t>
                      </a:r>
                    </a:p>
                    <a:p>
                      <a:pPr algn="ctr"/>
                      <a:r>
                        <a:rPr lang="en-US" sz="3200" dirty="0"/>
                        <a:t>12 mil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My Heritage</a:t>
                      </a:r>
                    </a:p>
                    <a:p>
                      <a:pPr algn="ctr"/>
                      <a:r>
                        <a:rPr lang="en-US" sz="3200" dirty="0"/>
                        <a:t>5 mil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Family Tree 1.4 mil 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85553"/>
                  </a:ext>
                </a:extLst>
              </a:tr>
              <a:tr h="2514236">
                <a:tc>
                  <a:txBody>
                    <a:bodyPr/>
                    <a:lstStyle/>
                    <a:p>
                      <a:r>
                        <a:rPr lang="en-US" sz="2000" b="1" dirty="0"/>
                        <a:t>Autosomal DNA </a:t>
                      </a:r>
                    </a:p>
                    <a:p>
                      <a:r>
                        <a:rPr lang="en-US" sz="2000" b="1" dirty="0"/>
                        <a:t>Chromosomes </a:t>
                      </a:r>
                    </a:p>
                    <a:p>
                      <a:r>
                        <a:rPr lang="en-US" sz="2000" b="1" dirty="0"/>
                        <a:t>1 –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Pros:  </a:t>
                      </a:r>
                    </a:p>
                    <a:p>
                      <a:r>
                        <a:rPr lang="en-US" sz="2000" dirty="0"/>
                        <a:t>Largest Data Base,  Family Tree Support tools for matching</a:t>
                      </a:r>
                    </a:p>
                    <a:p>
                      <a:r>
                        <a:rPr lang="en-US" sz="2000" dirty="0"/>
                        <a:t>Con:  Chromosome 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Pro:</a:t>
                      </a:r>
                    </a:p>
                    <a:p>
                      <a:r>
                        <a:rPr lang="en-US" sz="2000" dirty="0"/>
                        <a:t>Chromosome Browser and Compare and Share</a:t>
                      </a:r>
                    </a:p>
                    <a:p>
                      <a:r>
                        <a:rPr lang="en-US" sz="2000" dirty="0"/>
                        <a:t>Raw data download</a:t>
                      </a:r>
                    </a:p>
                    <a:p>
                      <a:r>
                        <a:rPr lang="en-US" sz="2000" dirty="0"/>
                        <a:t>DNA Painter</a:t>
                      </a:r>
                    </a:p>
                    <a:p>
                      <a:r>
                        <a:rPr lang="en-US" sz="2000" dirty="0"/>
                        <a:t>Con:  Family Tree Support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Pro:  Intuitive Navigation</a:t>
                      </a:r>
                    </a:p>
                    <a:p>
                      <a:r>
                        <a:rPr lang="en-US" sz="2000" dirty="0"/>
                        <a:t>DNA Cluster</a:t>
                      </a:r>
                    </a:p>
                    <a:p>
                      <a:r>
                        <a:rPr lang="en-US" sz="2000" dirty="0"/>
                        <a:t>Con: Limited data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Pro: Variety of scientifically based research tools</a:t>
                      </a:r>
                    </a:p>
                    <a:p>
                      <a:r>
                        <a:rPr lang="en-US" dirty="0"/>
                        <a:t>Con:  Limited data base.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96785"/>
                  </a:ext>
                </a:extLst>
              </a:tr>
              <a:tr h="636132">
                <a:tc>
                  <a:txBody>
                    <a:bodyPr/>
                    <a:lstStyle/>
                    <a:p>
                      <a:r>
                        <a:rPr lang="en-US" sz="2000" b="1" dirty="0"/>
                        <a:t>X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Males and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with multiple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666900"/>
                  </a:ext>
                </a:extLst>
              </a:tr>
              <a:tr h="747062">
                <a:tc>
                  <a:txBody>
                    <a:bodyPr/>
                    <a:lstStyle/>
                    <a:p>
                      <a:r>
                        <a:rPr lang="en-US" sz="2000" b="0" dirty="0"/>
                        <a:t>Y 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level Haplogroup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with multiple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36218"/>
                  </a:ext>
                </a:extLst>
              </a:tr>
              <a:tr h="97670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mtDNA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Haplogroup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Not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Haplogroup with multiple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0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40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C42D0-2DAF-7A95-E2ED-F03F25B4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4" y="345340"/>
            <a:ext cx="11568556" cy="59278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4E12AE4-C391-DB70-52FB-51391552524B}"/>
              </a:ext>
            </a:extLst>
          </p:cNvPr>
          <p:cNvSpPr/>
          <p:nvPr/>
        </p:nvSpPr>
        <p:spPr>
          <a:xfrm>
            <a:off x="863350" y="4503433"/>
            <a:ext cx="798286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6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103AEF-2288-AACC-636F-8152BF6C7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6" y="315310"/>
            <a:ext cx="11859194" cy="627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2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9A3B3F-3348-2AFA-FE6E-AA3DEE87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90" y="268014"/>
            <a:ext cx="5297213" cy="67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3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85AB3-8A63-54FB-AEAA-5AEED973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3" y="236483"/>
            <a:ext cx="10405242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1763A4-D429-8835-0ACE-C4CBEA9E6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83779"/>
            <a:ext cx="10925504" cy="63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38055-4339-9290-B843-20D36A2E7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5" y="315310"/>
            <a:ext cx="11658169" cy="61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8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268</Words>
  <Application>Microsoft Office PowerPoint</Application>
  <PresentationFormat>Widescreen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DNA Roundtable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Roundtable</dc:title>
  <dc:creator>Phyllis Hughes</dc:creator>
  <cp:lastModifiedBy>Phyllis Hughes</cp:lastModifiedBy>
  <cp:revision>19</cp:revision>
  <dcterms:created xsi:type="dcterms:W3CDTF">2022-08-10T18:20:26Z</dcterms:created>
  <dcterms:modified xsi:type="dcterms:W3CDTF">2022-08-10T22:05:26Z</dcterms:modified>
</cp:coreProperties>
</file>